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72" r:id="rId15"/>
    <p:sldId id="268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4" autoAdjust="0"/>
    <p:restoredTop sz="79554" autoAdjust="0"/>
  </p:normalViewPr>
  <p:slideViewPr>
    <p:cSldViewPr snapToGrid="0">
      <p:cViewPr varScale="1">
        <p:scale>
          <a:sx n="73" d="100"/>
          <a:sy n="73" d="100"/>
        </p:scale>
        <p:origin x="14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9B539-D6D3-4DB8-B6BA-EF1DE7B9A59C}" type="datetimeFigureOut">
              <a:rPr lang="de-CH" smtClean="0"/>
              <a:t>25.03.2017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68DD9-6A76-451E-AAB4-361C988CD1F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3778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r>
              <a:rPr lang="en-US" b="1" dirty="0"/>
              <a:t>1. </a:t>
            </a:r>
            <a:r>
              <a:rPr lang="en-US" dirty="0"/>
              <a:t>32bit Reduced Instruction Set Computer (reduced command set), constant command length of 32bit</a:t>
            </a:r>
          </a:p>
          <a:p>
            <a:pPr marL="0" indent="0">
              <a:buFontTx/>
              <a:buNone/>
            </a:pPr>
            <a:r>
              <a:rPr lang="en-US" b="1" noProof="0" dirty="0"/>
              <a:t>2. </a:t>
            </a:r>
            <a:r>
              <a:rPr lang="en-US" noProof="0" dirty="0"/>
              <a:t>Processors</a:t>
            </a:r>
            <a:r>
              <a:rPr lang="en-US" dirty="0"/>
              <a:t> used for: M4 (</a:t>
            </a:r>
            <a:r>
              <a:rPr lang="en-US" noProof="0" dirty="0"/>
              <a:t>Remote</a:t>
            </a:r>
            <a:r>
              <a:rPr lang="en-US" dirty="0"/>
              <a:t>), M4F (Robot),  M0+ (Freedom-Board)</a:t>
            </a:r>
          </a:p>
          <a:p>
            <a:pPr marL="0" indent="0">
              <a:buFontTx/>
              <a:buNone/>
            </a:pPr>
            <a:r>
              <a:rPr lang="en-US" b="1" dirty="0"/>
              <a:t>3.0</a:t>
            </a:r>
            <a:r>
              <a:rPr lang="en-US" dirty="0"/>
              <a:t> ARM Inc. licenses the configurable core </a:t>
            </a:r>
            <a:r>
              <a:rPr lang="en-US" dirty="0">
                <a:sym typeface="Wingdings" panose="05000000000000000000" pitchFamily="2" charset="2"/>
              </a:rPr>
              <a:t> they don’t produce microcontrollers</a:t>
            </a:r>
          </a:p>
          <a:p>
            <a:pPr marL="0" indent="0">
              <a:buFontTx/>
              <a:buNone/>
            </a:pPr>
            <a:r>
              <a:rPr lang="en-US" b="1" dirty="0">
                <a:sym typeface="Wingdings" panose="05000000000000000000" pitchFamily="2" charset="2"/>
              </a:rPr>
              <a:t>3.1</a:t>
            </a:r>
            <a:r>
              <a:rPr lang="en-US" dirty="0">
                <a:sym typeface="Wingdings" panose="05000000000000000000" pitchFamily="2" charset="2"/>
              </a:rPr>
              <a:t> Vendors: (STM,NXP,Texas Instruments,…) implement the device/peripherals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900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Folien 9 (EVNT Array) und Folie 10/11 (</a:t>
            </a:r>
            <a:r>
              <a:rPr lang="de-CH" dirty="0" err="1" smtClean="0"/>
              <a:t>Storing</a:t>
            </a:r>
            <a:r>
              <a:rPr lang="de-CH" dirty="0" smtClean="0"/>
              <a:t> Event Different Implementations)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6625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165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8013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4656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Further Information:</a:t>
            </a:r>
          </a:p>
          <a:p>
            <a:pPr marL="228600" indent="-228600">
              <a:buAutoNum type="arabicPeriod"/>
            </a:pPr>
            <a:r>
              <a:rPr lang="de-CH" dirty="0" err="1"/>
              <a:t>Upward</a:t>
            </a:r>
            <a:r>
              <a:rPr lang="de-CH" dirty="0"/>
              <a:t> </a:t>
            </a:r>
            <a:r>
              <a:rPr lang="de-CH" dirty="0" err="1"/>
              <a:t>compatibility</a:t>
            </a:r>
            <a:r>
              <a:rPr lang="de-CH" dirty="0"/>
              <a:t>: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download</a:t>
            </a:r>
            <a:r>
              <a:rPr lang="de-CH" dirty="0"/>
              <a:t> M0 </a:t>
            </a:r>
            <a:r>
              <a:rPr lang="de-CH" dirty="0" err="1"/>
              <a:t>with</a:t>
            </a:r>
            <a:r>
              <a:rPr lang="de-CH" dirty="0"/>
              <a:t> a Cortex-M4 </a:t>
            </a:r>
            <a:r>
              <a:rPr lang="de-CH" dirty="0" err="1"/>
              <a:t>board</a:t>
            </a:r>
            <a:endParaRPr lang="de-CH" dirty="0"/>
          </a:p>
          <a:p>
            <a:pPr marL="228600" indent="-228600">
              <a:buAutoNum type="arabicPeriod"/>
            </a:pPr>
            <a:r>
              <a:rPr lang="de-CH" dirty="0" err="1"/>
              <a:t>Differences</a:t>
            </a:r>
            <a:r>
              <a:rPr lang="de-CH" dirty="0"/>
              <a:t> M0+ </a:t>
            </a:r>
            <a:r>
              <a:rPr lang="de-CH" dirty="0" err="1"/>
              <a:t>and</a:t>
            </a:r>
            <a:r>
              <a:rPr lang="de-CH" dirty="0"/>
              <a:t> M4/M4F</a:t>
            </a:r>
          </a:p>
          <a:p>
            <a:pPr marL="228600" indent="-228600">
              <a:buAutoNum type="arabicPeriod"/>
            </a:pP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32bit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multiply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be synthesized with one cycle -&gt; resulting in a larger chip area (recommended because its faster), or with 32 cycles and less chip area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 divide (shared hardware): M0+ in software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 of the silicon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floating point (also 30% of the price)</a:t>
            </a:r>
            <a:endParaRPr lang="de-CH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3055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Folie 10 (</a:t>
            </a:r>
            <a:r>
              <a:rPr lang="de-CH" dirty="0" err="1"/>
              <a:t>Exception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) und 12 (</a:t>
            </a:r>
            <a:r>
              <a:rPr lang="de-CH" dirty="0" err="1"/>
              <a:t>Primask</a:t>
            </a:r>
            <a:r>
              <a:rPr lang="de-CH" dirty="0"/>
              <a:t>/</a:t>
            </a:r>
            <a:r>
              <a:rPr lang="de-CH" dirty="0" err="1"/>
              <a:t>Basepri</a:t>
            </a:r>
            <a:r>
              <a:rPr lang="de-CH" dirty="0"/>
              <a:t>)</a:t>
            </a:r>
          </a:p>
          <a:p>
            <a:r>
              <a:rPr lang="en-US" dirty="0"/>
              <a:t>Further Information:</a:t>
            </a:r>
          </a:p>
          <a:p>
            <a:pPr marL="228600" indent="-228600">
              <a:buAutoNum type="arabicPeriod"/>
            </a:pPr>
            <a:r>
              <a:rPr lang="en-US" dirty="0"/>
              <a:t>Exception 1-3: can’t change priority; the lower the number, the higher the priority (urgency)</a:t>
            </a:r>
          </a:p>
          <a:p>
            <a:pPr marL="228600" indent="-228600">
              <a:buAutoNum type="arabicPeriod"/>
            </a:pPr>
            <a:r>
              <a:rPr lang="en-US" dirty="0"/>
              <a:t>NMI and </a:t>
            </a:r>
            <a:r>
              <a:rPr lang="en-US" dirty="0" err="1"/>
              <a:t>HardFaults</a:t>
            </a:r>
            <a:r>
              <a:rPr lang="en-US" dirty="0"/>
              <a:t> are not </a:t>
            </a:r>
            <a:r>
              <a:rPr lang="en-US" dirty="0" err="1"/>
              <a:t>maskable</a:t>
            </a:r>
            <a:r>
              <a:rPr lang="en-US" dirty="0"/>
              <a:t> (because of the negative </a:t>
            </a:r>
            <a:r>
              <a:rPr lang="en-US" dirty="0" err="1"/>
              <a:t>prio</a:t>
            </a:r>
            <a:r>
              <a:rPr lang="en-US" dirty="0"/>
              <a:t>!)</a:t>
            </a:r>
          </a:p>
          <a:p>
            <a:pPr marL="228600" indent="-228600">
              <a:buAutoNum type="arabicPeriod"/>
            </a:pPr>
            <a:r>
              <a:rPr lang="en-US" dirty="0"/>
              <a:t>PRIMASK I = 1 -&gt; all interrupts are disabled</a:t>
            </a:r>
          </a:p>
          <a:p>
            <a:pPr marL="228600" indent="-228600">
              <a:buAutoNum type="arabicPeriod"/>
            </a:pPr>
            <a:r>
              <a:rPr lang="en-US" dirty="0"/>
              <a:t>BASEPRI I = 4 -&gt; interrupts 4 and higher are disabled, it’s possible to combine PRIMASK and BASEPRI. (M4)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076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pPr marL="228600" indent="-228600">
              <a:buAutoNum type="arabicPeriod"/>
            </a:pP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Subpriority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3.1, 3.2 -&gt; higher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means lower number</a:t>
            </a:r>
          </a:p>
          <a:p>
            <a:pPr marL="228600" indent="-228600">
              <a:buAutoNum type="arabicPeriod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3.1, 3.1 -&gt; the lower vector number wins! the one with the lower IRQ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numer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wins!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2517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NVIC: Cortex-M0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32 user interrupts (0x10-0x47) </a:t>
            </a:r>
          </a:p>
          <a:p>
            <a:pPr marL="171450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bit each (1 32bit register) 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NVIC_ISER (Interrupt Set Enable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NVIC_ICER (Interrupt Clear Enable Register) 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NVIC_ISPR (Interrupt Set Pending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NVIC_ICPR (Interrupt Clear Pending Register)</a:t>
            </a:r>
          </a:p>
          <a:p>
            <a:pPr marL="171450" lvl="0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bits each (8 32bit register)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NVIC_IPRx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(Interrupt Priority Registers)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NVIC: Cortex-M4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82 user interrupts (0x10-0x61)</a:t>
            </a:r>
          </a:p>
          <a:p>
            <a:pPr marL="171450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bit each (4 32bit register) NVIC_ISER (Interrupt Set Enable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NVIC_ICER (Interrupt Clear Enable Register)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NVIC_ISPR (Interrupt Set Pending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NVIC_ICPR (Interrupt Clear Pending Register)</a:t>
            </a:r>
          </a:p>
          <a:p>
            <a:pPr marL="628650" lvl="1" indent="-171450">
              <a:buFontTx/>
              <a:buChar char="-"/>
            </a:pPr>
            <a:r>
              <a:rPr lang="en-GB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NVIC_IABR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(Interrupt Active Bit Register)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- 8 bits each (106 32bit register)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NVIC_IPRx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(Interrupt Priority Registers)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688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pPr marL="228600" indent="-228600">
              <a:buAutoNum type="arabicPeriod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PRIGROUP field indicates the position of the binary point that splits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PRI_</a:t>
            </a:r>
            <a:r>
              <a:rPr lang="en-GB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fields in the Interrupt Priority Registers into separate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 priority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GB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subpriority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fields.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2802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pPr marL="228600" indent="-228600">
              <a:buAutoNum type="arabicPeriod"/>
            </a:pPr>
            <a:r>
              <a:rPr lang="en-US" dirty="0"/>
              <a:t>Interrupt handler (or debugger) to read special registers and location to find out location of problem.</a:t>
            </a:r>
          </a:p>
          <a:p>
            <a:pPr marL="228600" indent="-228600">
              <a:buAutoNum type="arabicPeriod"/>
            </a:pPr>
            <a:r>
              <a:rPr lang="en-US" dirty="0"/>
              <a:t>Hard Fault stack frame different from normal ISR frame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34103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</a:t>
            </a:r>
            <a:r>
              <a:rPr lang="de-CH" dirty="0" err="1" smtClean="0"/>
              <a:t>two</a:t>
            </a:r>
            <a:r>
              <a:rPr lang="de-CH" dirty="0" smtClean="0"/>
              <a:t> different </a:t>
            </a:r>
            <a:r>
              <a:rPr lang="de-CH" dirty="0" err="1" smtClean="0"/>
              <a:t>main</a:t>
            </a:r>
            <a:r>
              <a:rPr lang="de-CH" dirty="0" smtClean="0"/>
              <a:t> </a:t>
            </a:r>
            <a:r>
              <a:rPr lang="de-CH" dirty="0" err="1" smtClean="0"/>
              <a:t>types</a:t>
            </a:r>
            <a:r>
              <a:rPr lang="de-CH" dirty="0" smtClean="0"/>
              <a:t> </a:t>
            </a:r>
            <a:r>
              <a:rPr lang="de-CH" dirty="0" smtClean="0">
                <a:sym typeface="Wingdings" panose="05000000000000000000" pitchFamily="2" charset="2"/>
              </a:rPr>
              <a:t> </a:t>
            </a:r>
            <a:r>
              <a:rPr lang="de-CH" dirty="0" err="1" smtClean="0">
                <a:sym typeface="Wingdings" panose="05000000000000000000" pitchFamily="2" charset="2"/>
              </a:rPr>
              <a:t>Synchronous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and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Asynchronous</a:t>
            </a:r>
            <a:r>
              <a:rPr lang="de-CH" dirty="0" smtClean="0">
                <a:sym typeface="Wingdings" panose="05000000000000000000" pitchFamily="2" charset="2"/>
              </a:rPr>
              <a:t> Events</a:t>
            </a:r>
          </a:p>
          <a:p>
            <a:r>
              <a:rPr lang="de-CH" dirty="0" smtClean="0">
                <a:sym typeface="Wingdings" panose="05000000000000000000" pitchFamily="2" charset="2"/>
              </a:rPr>
              <a:t>-</a:t>
            </a:r>
            <a:r>
              <a:rPr lang="de-CH" dirty="0" err="1" smtClean="0">
                <a:sym typeface="Wingdings" panose="05000000000000000000" pitchFamily="2" charset="2"/>
              </a:rPr>
              <a:t>the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picture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shows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the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two</a:t>
            </a:r>
            <a:r>
              <a:rPr lang="de-CH" baseline="0" dirty="0" smtClean="0">
                <a:sym typeface="Wingdings" panose="05000000000000000000" pitchFamily="2" charset="2"/>
              </a:rPr>
              <a:t> different </a:t>
            </a:r>
            <a:r>
              <a:rPr lang="de-CH" baseline="0" dirty="0" err="1" smtClean="0">
                <a:sym typeface="Wingdings" panose="05000000000000000000" pitchFamily="2" charset="2"/>
              </a:rPr>
              <a:t>types</a:t>
            </a:r>
            <a:r>
              <a:rPr lang="de-CH" baseline="0" dirty="0" smtClean="0">
                <a:sym typeface="Wingdings" panose="05000000000000000000" pitchFamily="2" charset="2"/>
              </a:rPr>
              <a:t>, on top </a:t>
            </a:r>
            <a:r>
              <a:rPr lang="de-CH" baseline="0" dirty="0" err="1" smtClean="0">
                <a:sym typeface="Wingdings" panose="05000000000000000000" pitchFamily="2" charset="2"/>
              </a:rPr>
              <a:t>are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synchronous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events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with</a:t>
            </a:r>
            <a:r>
              <a:rPr lang="de-CH" baseline="0" dirty="0" smtClean="0">
                <a:sym typeface="Wingdings" panose="05000000000000000000" pitchFamily="2" charset="2"/>
              </a:rPr>
              <a:t> a </a:t>
            </a:r>
            <a:r>
              <a:rPr lang="de-CH" baseline="0" dirty="0" err="1" smtClean="0">
                <a:sym typeface="Wingdings" panose="05000000000000000000" pitchFamily="2" charset="2"/>
              </a:rPr>
              <a:t>defined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clock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frequency</a:t>
            </a:r>
            <a:r>
              <a:rPr lang="de-CH" baseline="0" dirty="0" smtClean="0">
                <a:sym typeface="Wingdings" panose="05000000000000000000" pitchFamily="2" charset="2"/>
              </a:rPr>
              <a:t>  </a:t>
            </a:r>
            <a:r>
              <a:rPr lang="de-CH" baseline="0" dirty="0" err="1" smtClean="0">
                <a:sym typeface="Wingdings" panose="05000000000000000000" pitchFamily="2" charset="2"/>
              </a:rPr>
              <a:t>for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example</a:t>
            </a:r>
            <a:r>
              <a:rPr lang="de-CH" baseline="0" dirty="0" smtClean="0">
                <a:sym typeface="Wingdings" panose="05000000000000000000" pitchFamily="2" charset="2"/>
              </a:rPr>
              <a:t> a </a:t>
            </a:r>
            <a:r>
              <a:rPr lang="de-CH" baseline="0" dirty="0" err="1" smtClean="0">
                <a:sym typeface="Wingdings" panose="05000000000000000000" pitchFamily="2" charset="2"/>
              </a:rPr>
              <a:t>timer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interrupt</a:t>
            </a:r>
            <a:r>
              <a:rPr lang="de-CH" baseline="0" dirty="0" smtClean="0">
                <a:sym typeface="Wingdings" panose="05000000000000000000" pitchFamily="2" charset="2"/>
              </a:rPr>
              <a:t>. </a:t>
            </a:r>
            <a:r>
              <a:rPr lang="de-CH" baseline="0" dirty="0" err="1" smtClean="0">
                <a:sym typeface="Wingdings" panose="05000000000000000000" pitchFamily="2" charset="2"/>
              </a:rPr>
              <a:t>It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is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defined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when</a:t>
            </a:r>
            <a:r>
              <a:rPr lang="de-CH" baseline="0" dirty="0" smtClean="0">
                <a:sym typeface="Wingdings" panose="05000000000000000000" pitchFamily="2" charset="2"/>
              </a:rPr>
              <a:t> a </a:t>
            </a:r>
            <a:r>
              <a:rPr lang="de-CH" baseline="0" dirty="0" err="1" smtClean="0">
                <a:sym typeface="Wingdings" panose="05000000000000000000" pitchFamily="2" charset="2"/>
              </a:rPr>
              <a:t>interrupt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occurs</a:t>
            </a:r>
            <a:endParaRPr lang="de-CH" baseline="0" dirty="0" smtClean="0">
              <a:sym typeface="Wingdings" panose="05000000000000000000" pitchFamily="2" charset="2"/>
            </a:endParaRPr>
          </a:p>
          <a:p>
            <a:r>
              <a:rPr lang="de-CH" dirty="0" smtClean="0"/>
              <a:t>-on </a:t>
            </a:r>
            <a:r>
              <a:rPr lang="de-CH" dirty="0" err="1" smtClean="0"/>
              <a:t>bottom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picture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an </a:t>
            </a:r>
            <a:r>
              <a:rPr lang="de-CH" dirty="0" err="1" smtClean="0"/>
              <a:t>example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asynchronous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events</a:t>
            </a:r>
            <a:r>
              <a:rPr lang="de-CH" baseline="0" dirty="0" smtClean="0"/>
              <a:t> </a:t>
            </a:r>
            <a:r>
              <a:rPr lang="de-CH" baseline="0" dirty="0" smtClean="0">
                <a:sym typeface="Wingdings" panose="05000000000000000000" pitchFamily="2" charset="2"/>
              </a:rPr>
              <a:t> </a:t>
            </a:r>
            <a:r>
              <a:rPr lang="de-CH" baseline="0" dirty="0" err="1" smtClean="0">
                <a:sym typeface="Wingdings" panose="05000000000000000000" pitchFamily="2" charset="2"/>
              </a:rPr>
              <a:t>this</a:t>
            </a:r>
            <a:r>
              <a:rPr lang="de-CH" baseline="0" dirty="0" smtClean="0">
                <a:sym typeface="Wingdings" panose="05000000000000000000" pitchFamily="2" charset="2"/>
              </a:rPr>
              <a:t> type </a:t>
            </a:r>
            <a:r>
              <a:rPr lang="de-CH" baseline="0" dirty="0" err="1" smtClean="0">
                <a:sym typeface="Wingdings" panose="05000000000000000000" pitchFamily="2" charset="2"/>
              </a:rPr>
              <a:t>of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event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occurs</a:t>
            </a:r>
            <a:r>
              <a:rPr lang="de-CH" baseline="0" dirty="0" smtClean="0">
                <a:sym typeface="Wingdings" panose="05000000000000000000" pitchFamily="2" charset="2"/>
              </a:rPr>
              <a:t> on a </a:t>
            </a:r>
            <a:r>
              <a:rPr lang="de-CH" baseline="0" dirty="0" err="1" smtClean="0">
                <a:sym typeface="Wingdings" panose="05000000000000000000" pitchFamily="2" charset="2"/>
              </a:rPr>
              <a:t>random</a:t>
            </a:r>
            <a:r>
              <a:rPr lang="de-CH" baseline="0" dirty="0" smtClean="0">
                <a:sym typeface="Wingdings" panose="05000000000000000000" pitchFamily="2" charset="2"/>
              </a:rPr>
              <a:t> time  </a:t>
            </a:r>
            <a:r>
              <a:rPr lang="de-CH" baseline="0" dirty="0" err="1" smtClean="0">
                <a:sym typeface="Wingdings" panose="05000000000000000000" pitchFamily="2" charset="2"/>
              </a:rPr>
              <a:t>for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example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when</a:t>
            </a:r>
            <a:r>
              <a:rPr lang="de-CH" baseline="0" dirty="0" smtClean="0">
                <a:sym typeface="Wingdings" panose="05000000000000000000" pitchFamily="2" charset="2"/>
              </a:rPr>
              <a:t> a </a:t>
            </a:r>
            <a:r>
              <a:rPr lang="de-CH" baseline="0" dirty="0" err="1" smtClean="0">
                <a:sym typeface="Wingdings" panose="05000000000000000000" pitchFamily="2" charset="2"/>
              </a:rPr>
              <a:t>button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is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pressed</a:t>
            </a:r>
            <a:endParaRPr lang="de-CH" baseline="0" dirty="0" smtClean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CH" baseline="0" dirty="0" err="1" smtClean="0">
                <a:sym typeface="Wingdings" panose="05000000000000000000" pitchFamily="2" charset="2"/>
              </a:rPr>
              <a:t>It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needs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infrastructure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to</a:t>
            </a:r>
            <a:r>
              <a:rPr lang="de-CH" baseline="0" dirty="0" smtClean="0">
                <a:sym typeface="Wingdings" panose="05000000000000000000" pitchFamily="2" charset="2"/>
              </a:rPr>
              <a:t> handle </a:t>
            </a:r>
            <a:r>
              <a:rPr lang="de-CH" baseline="0" dirty="0" err="1" smtClean="0">
                <a:sym typeface="Wingdings" panose="05000000000000000000" pitchFamily="2" charset="2"/>
              </a:rPr>
              <a:t>with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events</a:t>
            </a:r>
            <a:r>
              <a:rPr lang="de-CH" baseline="0" dirty="0" smtClean="0">
                <a:sym typeface="Wingdings" panose="05000000000000000000" pitchFamily="2" charset="2"/>
              </a:rPr>
              <a:t>  I will </a:t>
            </a:r>
            <a:r>
              <a:rPr lang="de-CH" baseline="0" dirty="0" err="1" smtClean="0">
                <a:sym typeface="Wingdings" panose="05000000000000000000" pitchFamily="2" charset="2"/>
              </a:rPr>
              <a:t>show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that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point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later</a:t>
            </a:r>
            <a:r>
              <a:rPr lang="de-CH" baseline="0" dirty="0" smtClean="0">
                <a:sym typeface="Wingdings" panose="05000000000000000000" pitchFamily="2" charset="2"/>
              </a:rPr>
              <a:t> in </a:t>
            </a:r>
            <a:r>
              <a:rPr lang="de-CH" baseline="0" dirty="0" err="1" smtClean="0">
                <a:sym typeface="Wingdings" panose="05000000000000000000" pitchFamily="2" charset="2"/>
              </a:rPr>
              <a:t>this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presentation</a:t>
            </a:r>
            <a:endParaRPr lang="de-CH" baseline="0" dirty="0" smtClean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CH" baseline="0" dirty="0" smtClean="0">
                <a:sym typeface="Wingdings" panose="05000000000000000000" pitchFamily="2" charset="2"/>
              </a:rPr>
              <a:t>- </a:t>
            </a:r>
            <a:r>
              <a:rPr lang="de-CH" baseline="0" dirty="0" err="1" smtClean="0">
                <a:sym typeface="Wingdings" panose="05000000000000000000" pitchFamily="2" charset="2"/>
              </a:rPr>
              <a:t>There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are</a:t>
            </a:r>
            <a:r>
              <a:rPr lang="de-CH" baseline="0" dirty="0" smtClean="0">
                <a:sym typeface="Wingdings" panose="05000000000000000000" pitchFamily="2" charset="2"/>
              </a:rPr>
              <a:t> different </a:t>
            </a:r>
            <a:r>
              <a:rPr lang="de-CH" baseline="0" dirty="0" err="1" smtClean="0">
                <a:sym typeface="Wingdings" panose="05000000000000000000" pitchFamily="2" charset="2"/>
              </a:rPr>
              <a:t>implementation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of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events</a:t>
            </a:r>
            <a:r>
              <a:rPr lang="de-CH" baseline="0" dirty="0" smtClean="0">
                <a:sym typeface="Wingdings" panose="05000000000000000000" pitchFamily="2" charset="2"/>
              </a:rPr>
              <a:t>  on </a:t>
            </a:r>
            <a:r>
              <a:rPr lang="de-CH" baseline="0" dirty="0" err="1" smtClean="0">
                <a:sym typeface="Wingdings" panose="05000000000000000000" pitchFamily="2" charset="2"/>
              </a:rPr>
              <a:t>one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hand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with</a:t>
            </a:r>
            <a:r>
              <a:rPr lang="de-CH" baseline="0" dirty="0" smtClean="0">
                <a:sym typeface="Wingdings" panose="05000000000000000000" pitchFamily="2" charset="2"/>
              </a:rPr>
              <a:t> RTOS </a:t>
            </a:r>
            <a:r>
              <a:rPr lang="de-CH" baseline="0" dirty="0" err="1" smtClean="0">
                <a:sym typeface="Wingdings" panose="05000000000000000000" pitchFamily="2" charset="2"/>
              </a:rPr>
              <a:t>and</a:t>
            </a:r>
            <a:r>
              <a:rPr lang="de-CH" baseline="0" dirty="0" smtClean="0">
                <a:sym typeface="Wingdings" panose="05000000000000000000" pitchFamily="2" charset="2"/>
              </a:rPr>
              <a:t> on </a:t>
            </a:r>
            <a:r>
              <a:rPr lang="de-CH" baseline="0" dirty="0" err="1" smtClean="0">
                <a:sym typeface="Wingdings" panose="05000000000000000000" pitchFamily="2" charset="2"/>
              </a:rPr>
              <a:t>the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other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hand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with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flags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and</a:t>
            </a:r>
            <a:r>
              <a:rPr lang="de-CH" baseline="0" dirty="0" smtClean="0">
                <a:sym typeface="Wingdings" panose="05000000000000000000" pitchFamily="2" charset="2"/>
              </a:rPr>
              <a:t> also different Implementations </a:t>
            </a:r>
            <a:r>
              <a:rPr lang="de-CH" baseline="0" dirty="0" err="1" smtClean="0">
                <a:sym typeface="Wingdings" panose="05000000000000000000" pitchFamily="2" charset="2"/>
              </a:rPr>
              <a:t>where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the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events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are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stored</a:t>
            </a:r>
            <a:r>
              <a:rPr lang="de-CH" baseline="0" dirty="0" smtClean="0">
                <a:sym typeface="Wingdings" panose="05000000000000000000" pitchFamily="2" charset="2"/>
              </a:rPr>
              <a:t>, </a:t>
            </a:r>
            <a:r>
              <a:rPr lang="de-CH" baseline="0" dirty="0" err="1" smtClean="0">
                <a:sym typeface="Wingdings" panose="05000000000000000000" pitchFamily="2" charset="2"/>
              </a:rPr>
              <a:t>for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example</a:t>
            </a:r>
            <a:r>
              <a:rPr lang="de-CH" baseline="0" dirty="0" smtClean="0">
                <a:sym typeface="Wingdings" panose="05000000000000000000" pitchFamily="2" charset="2"/>
              </a:rPr>
              <a:t> a </a:t>
            </a:r>
            <a:r>
              <a:rPr lang="de-CH" baseline="0" dirty="0" err="1" smtClean="0">
                <a:sym typeface="Wingdings" panose="05000000000000000000" pitchFamily="2" charset="2"/>
              </a:rPr>
              <a:t>queue</a:t>
            </a:r>
            <a:r>
              <a:rPr lang="de-CH" baseline="0" dirty="0" smtClean="0">
                <a:sym typeface="Wingdings" panose="05000000000000000000" pitchFamily="2" charset="2"/>
              </a:rPr>
              <a:t>, </a:t>
            </a:r>
            <a:r>
              <a:rPr lang="de-CH" baseline="0" dirty="0" err="1" smtClean="0">
                <a:sym typeface="Wingdings" panose="05000000000000000000" pitchFamily="2" charset="2"/>
              </a:rPr>
              <a:t>list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or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with</a:t>
            </a:r>
            <a:r>
              <a:rPr lang="de-CH" baseline="0" dirty="0" smtClean="0">
                <a:sym typeface="Wingdings" panose="05000000000000000000" pitchFamily="2" charset="2"/>
              </a:rPr>
              <a:t> an </a:t>
            </a:r>
            <a:r>
              <a:rPr lang="de-CH" baseline="0" dirty="0" err="1" smtClean="0">
                <a:sym typeface="Wingdings" panose="05000000000000000000" pitchFamily="2" charset="2"/>
              </a:rPr>
              <a:t>array</a:t>
            </a:r>
            <a:r>
              <a:rPr lang="de-CH" baseline="0" dirty="0" smtClean="0">
                <a:sym typeface="Wingdings" panose="05000000000000000000" pitchFamily="2" charset="2"/>
              </a:rPr>
              <a:t>. In </a:t>
            </a:r>
            <a:r>
              <a:rPr lang="de-CH" baseline="0" dirty="0" err="1" smtClean="0">
                <a:sym typeface="Wingdings" panose="05000000000000000000" pitchFamily="2" charset="2"/>
              </a:rPr>
              <a:t>this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presentation</a:t>
            </a:r>
            <a:r>
              <a:rPr lang="de-CH" baseline="0" dirty="0" smtClean="0">
                <a:sym typeface="Wingdings" panose="05000000000000000000" pitchFamily="2" charset="2"/>
              </a:rPr>
              <a:t> ist </a:t>
            </a:r>
            <a:r>
              <a:rPr lang="de-CH" baseline="0" dirty="0" err="1" smtClean="0">
                <a:sym typeface="Wingdings" panose="05000000000000000000" pitchFamily="2" charset="2"/>
              </a:rPr>
              <a:t>the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focus</a:t>
            </a:r>
            <a:r>
              <a:rPr lang="de-CH" baseline="0" dirty="0" smtClean="0">
                <a:sym typeface="Wingdings" panose="05000000000000000000" pitchFamily="2" charset="2"/>
              </a:rPr>
              <a:t> on </a:t>
            </a:r>
            <a:r>
              <a:rPr lang="de-CH" baseline="0" dirty="0" err="1" smtClean="0">
                <a:sym typeface="Wingdings" panose="05000000000000000000" pitchFamily="2" charset="2"/>
              </a:rPr>
              <a:t>flags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and</a:t>
            </a:r>
            <a:r>
              <a:rPr lang="de-CH" baseline="0" dirty="0" smtClean="0">
                <a:sym typeface="Wingdings" panose="05000000000000000000" pitchFamily="2" charset="2"/>
              </a:rPr>
              <a:t> </a:t>
            </a:r>
            <a:r>
              <a:rPr lang="de-CH" baseline="0" dirty="0" err="1" smtClean="0">
                <a:sym typeface="Wingdings" panose="05000000000000000000" pitchFamily="2" charset="2"/>
              </a:rPr>
              <a:t>arrays</a:t>
            </a:r>
            <a:r>
              <a:rPr lang="de-CH" baseline="0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2675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picture</a:t>
            </a:r>
            <a:r>
              <a:rPr lang="de-CH" baseline="0" dirty="0" smtClean="0"/>
              <a:t> on top </a:t>
            </a:r>
            <a:r>
              <a:rPr lang="de-CH" baseline="0" dirty="0" err="1" smtClean="0"/>
              <a:t>shows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workflow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an </a:t>
            </a:r>
            <a:r>
              <a:rPr lang="de-CH" baseline="0" dirty="0" err="1" smtClean="0"/>
              <a:t>event</a:t>
            </a:r>
            <a:r>
              <a:rPr lang="de-CH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1. Interrupt </a:t>
            </a:r>
            <a:r>
              <a:rPr lang="de-CH" baseline="0" dirty="0" err="1" smtClean="0"/>
              <a:t>occurs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example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Buttton</a:t>
            </a:r>
            <a:r>
              <a:rPr lang="de-CH" baseline="0" dirty="0" smtClean="0"/>
              <a:t> pressend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2. A </a:t>
            </a:r>
            <a:r>
              <a:rPr lang="de-CH" baseline="0" dirty="0" err="1" smtClean="0"/>
              <a:t>flag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set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Interrupt Service </a:t>
            </a:r>
            <a:r>
              <a:rPr lang="de-CH" baseline="0" dirty="0" err="1" smtClean="0"/>
              <a:t>routine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so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event</a:t>
            </a:r>
            <a:r>
              <a:rPr lang="de-CH" baseline="0" dirty="0" smtClean="0"/>
              <a:t> ist </a:t>
            </a:r>
            <a:r>
              <a:rPr lang="de-CH" baseline="0" dirty="0" err="1" smtClean="0"/>
              <a:t>stored</a:t>
            </a:r>
            <a:r>
              <a:rPr lang="de-CH" baseline="0" dirty="0" smtClean="0"/>
              <a:t> in an Event Array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3.</a:t>
            </a:r>
            <a:r>
              <a:rPr lang="de-CH" baseline="0" dirty="0" smtClean="0"/>
              <a:t> The </a:t>
            </a:r>
            <a:r>
              <a:rPr lang="de-CH" baseline="0" dirty="0" err="1" smtClean="0"/>
              <a:t>main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program</a:t>
            </a:r>
            <a:r>
              <a:rPr lang="de-CH" baseline="0" dirty="0" smtClean="0"/>
              <a:t>/</a:t>
            </a:r>
            <a:r>
              <a:rPr lang="de-CH" baseline="0" dirty="0" err="1" smtClean="0"/>
              <a:t>loop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checks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if</a:t>
            </a:r>
            <a:r>
              <a:rPr lang="de-CH" baseline="0" dirty="0" smtClean="0"/>
              <a:t> an </a:t>
            </a:r>
            <a:r>
              <a:rPr lang="de-CH" baseline="0" dirty="0" err="1" smtClean="0"/>
              <a:t>event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array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then</a:t>
            </a:r>
            <a:r>
              <a:rPr lang="de-CH" baseline="0" dirty="0" smtClean="0"/>
              <a:t> handle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event</a:t>
            </a:r>
            <a:endParaRPr lang="de-CH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So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ISR </a:t>
            </a:r>
            <a:r>
              <a:rPr lang="de-CH" baseline="0" dirty="0" err="1" smtClean="0"/>
              <a:t>has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efficient</a:t>
            </a:r>
            <a:r>
              <a:rPr lang="de-CH" baseline="0" dirty="0" smtClean="0"/>
              <a:t> 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straight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forward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possible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main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loop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does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heavy </a:t>
            </a:r>
            <a:r>
              <a:rPr lang="de-CH" baseline="0" dirty="0" err="1" smtClean="0"/>
              <a:t>workload</a:t>
            </a:r>
            <a:r>
              <a:rPr lang="de-CH" baseline="0" dirty="0" smtClean="0"/>
              <a:t>.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means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handle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events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do </a:t>
            </a:r>
            <a:r>
              <a:rPr lang="de-CH" baseline="0" dirty="0" err="1" smtClean="0"/>
              <a:t>what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needed</a:t>
            </a:r>
            <a:r>
              <a:rPr lang="de-CH" baseline="0" dirty="0" smtClean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The ISR just </a:t>
            </a:r>
            <a:r>
              <a:rPr lang="de-CH" baseline="0" dirty="0" err="1" smtClean="0"/>
              <a:t>sets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Event </a:t>
            </a:r>
            <a:r>
              <a:rPr lang="de-CH" baseline="0" dirty="0" err="1" smtClean="0"/>
              <a:t>Flag</a:t>
            </a:r>
            <a:r>
              <a:rPr lang="de-CH" baseline="0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In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picture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below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same </a:t>
            </a:r>
            <a:r>
              <a:rPr lang="de-CH" baseline="0" dirty="0" err="1" smtClean="0"/>
              <a:t>workflow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methods</a:t>
            </a:r>
            <a:r>
              <a:rPr lang="de-CH" baseline="0" dirty="0" smtClean="0"/>
              <a:t> wich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implemented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our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intro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projects</a:t>
            </a:r>
            <a:r>
              <a:rPr lang="de-CH" baseline="0" dirty="0" smtClean="0"/>
              <a:t>.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another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aproach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polling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example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button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state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frequently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main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loop</a:t>
            </a:r>
            <a:endParaRPr lang="de-CH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set</a:t>
            </a:r>
            <a:r>
              <a:rPr lang="de-CH" baseline="0" dirty="0" smtClean="0"/>
              <a:t> an </a:t>
            </a:r>
            <a:r>
              <a:rPr lang="de-CH" baseline="0" dirty="0" err="1" smtClean="0"/>
              <a:t>event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state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changed</a:t>
            </a:r>
            <a:r>
              <a:rPr lang="de-CH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771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sz="8800" dirty="0" err="1"/>
              <a:t>Recap</a:t>
            </a:r>
            <a:r>
              <a:rPr lang="de-CH" dirty="0"/>
              <a:t> Arm Cortex, </a:t>
            </a:r>
            <a:r>
              <a:rPr lang="de-CH" dirty="0" err="1"/>
              <a:t>Processors</a:t>
            </a:r>
            <a:r>
              <a:rPr lang="de-CH" dirty="0"/>
              <a:t> &amp; Events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/>
              <a:t>Pirmin</a:t>
            </a:r>
            <a:r>
              <a:rPr lang="de-CH" dirty="0"/>
              <a:t> </a:t>
            </a:r>
            <a:r>
              <a:rPr lang="de-CH" dirty="0" err="1"/>
              <a:t>Herger</a:t>
            </a:r>
            <a:r>
              <a:rPr lang="de-CH" dirty="0"/>
              <a:t> &amp; Raphael Kissling</a:t>
            </a:r>
          </a:p>
          <a:p>
            <a:r>
              <a:rPr lang="de-CH" dirty="0"/>
              <a:t>27.3.2017</a:t>
            </a:r>
          </a:p>
        </p:txBody>
      </p:sp>
    </p:spTree>
    <p:extLst>
      <p:ext uri="{BB962C8B-B14F-4D97-AF65-F5344CB8AC3E}">
        <p14:creationId xmlns:p14="http://schemas.microsoft.com/office/powerpoint/2010/main" val="3948762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Execution</a:t>
            </a:r>
            <a:r>
              <a:rPr lang="de-CH" dirty="0"/>
              <a:t> Speed / </a:t>
            </a:r>
            <a:r>
              <a:rPr lang="de-CH" dirty="0" err="1"/>
              <a:t>Decoupling</a:t>
            </a:r>
            <a:r>
              <a:rPr lang="de-CH" dirty="0"/>
              <a:t> Event </a:t>
            </a:r>
            <a:r>
              <a:rPr lang="de-CH" dirty="0" err="1"/>
              <a:t>and</a:t>
            </a:r>
            <a:r>
              <a:rPr lang="de-CH" dirty="0"/>
              <a:t> Processing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9730" y="4177189"/>
            <a:ext cx="4902920" cy="250457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524" y="1655196"/>
            <a:ext cx="5433332" cy="2352176"/>
          </a:xfrm>
          <a:prstGeom prst="rect">
            <a:avLst/>
          </a:prstGeom>
        </p:spPr>
      </p:pic>
      <p:sp>
        <p:nvSpPr>
          <p:cNvPr id="7" name="Inhaltsplatzhalter 2"/>
          <p:cNvSpPr txBox="1">
            <a:spLocks/>
          </p:cNvSpPr>
          <p:nvPr/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ISR: as efficient and straight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forward </a:t>
            </a:r>
            <a:r>
              <a:rPr lang="en-US" dirty="0"/>
              <a:t>as possible</a:t>
            </a:r>
          </a:p>
          <a:p>
            <a:r>
              <a:rPr lang="en-US" dirty="0"/>
              <a:t>Main loop does the ‘heavy’ </a:t>
            </a:r>
          </a:p>
          <a:p>
            <a:pPr marL="0" indent="0">
              <a:buNone/>
            </a:pPr>
            <a:r>
              <a:rPr lang="en-US" dirty="0" smtClean="0"/>
              <a:t>workload</a:t>
            </a:r>
            <a:endParaRPr lang="en-US" dirty="0"/>
          </a:p>
          <a:p>
            <a:r>
              <a:rPr lang="de-CH" dirty="0"/>
              <a:t>Interrupt Service </a:t>
            </a:r>
            <a:r>
              <a:rPr lang="de-CH" dirty="0" err="1"/>
              <a:t>Routines</a:t>
            </a:r>
            <a:r>
              <a:rPr lang="de-CH" dirty="0"/>
              <a:t>: </a:t>
            </a:r>
            <a:r>
              <a:rPr lang="de-CH" dirty="0" smtClean="0"/>
              <a:t>Create</a:t>
            </a:r>
          </a:p>
          <a:p>
            <a:pPr marL="0" indent="0">
              <a:buNone/>
            </a:pPr>
            <a:r>
              <a:rPr lang="de-CH" dirty="0" smtClean="0"/>
              <a:t>/</a:t>
            </a:r>
            <a:r>
              <a:rPr lang="de-CH" dirty="0"/>
              <a:t>Set </a:t>
            </a:r>
            <a:r>
              <a:rPr lang="de-CH" dirty="0" err="1"/>
              <a:t>events</a:t>
            </a:r>
            <a:r>
              <a:rPr lang="de-CH" dirty="0"/>
              <a:t> (</a:t>
            </a:r>
            <a:r>
              <a:rPr lang="de-CH" dirty="0" err="1"/>
              <a:t>flags</a:t>
            </a:r>
            <a:r>
              <a:rPr lang="de-CH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1185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EVNT </a:t>
            </a:r>
            <a:r>
              <a:rPr lang="de-CH" dirty="0" smtClean="0"/>
              <a:t>Array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510" y="3453490"/>
            <a:ext cx="8453802" cy="113937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858" y="5200860"/>
            <a:ext cx="9695905" cy="59034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1293812" y="24018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Bit operations to keep the amount of memory as small as possible</a:t>
            </a:r>
          </a:p>
          <a:p>
            <a:r>
              <a:rPr lang="en-US" dirty="0" smtClean="0"/>
              <a:t>EVNT Array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Event</a:t>
            </a:r>
          </a:p>
        </p:txBody>
      </p:sp>
    </p:spTree>
    <p:extLst>
      <p:ext uri="{BB962C8B-B14F-4D97-AF65-F5344CB8AC3E}">
        <p14:creationId xmlns:p14="http://schemas.microsoft.com/office/powerpoint/2010/main" val="1765693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Storing</a:t>
            </a:r>
            <a:r>
              <a:rPr lang="de-CH" dirty="0" smtClean="0"/>
              <a:t> </a:t>
            </a:r>
            <a:r>
              <a:rPr lang="de-CH" dirty="0"/>
              <a:t>Events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2689" y="4297681"/>
            <a:ext cx="3074798" cy="232586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397" y="4297681"/>
            <a:ext cx="2578679" cy="2325868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1141412" y="1978184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Definition of all the Events </a:t>
            </a:r>
            <a:r>
              <a:rPr lang="en-US" dirty="0" smtClean="0">
                <a:sym typeface="Wingdings" panose="05000000000000000000" pitchFamily="2" charset="2"/>
              </a:rPr>
              <a:t> mapping from numbers to names</a:t>
            </a:r>
          </a:p>
          <a:p>
            <a:r>
              <a:rPr lang="en-US" dirty="0" smtClean="0"/>
              <a:t>Implementation with #define or enumeration</a:t>
            </a:r>
          </a:p>
          <a:p>
            <a:r>
              <a:rPr lang="en-US" dirty="0" smtClean="0"/>
              <a:t>Event Number could be used as priority</a:t>
            </a:r>
          </a:p>
          <a:p>
            <a:r>
              <a:rPr lang="en-US" dirty="0" smtClean="0"/>
              <a:t>What if we need to add an event?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9672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Handling </a:t>
            </a:r>
            <a:r>
              <a:rPr lang="de-CH" dirty="0" smtClean="0"/>
              <a:t>Events </a:t>
            </a:r>
            <a:r>
              <a:rPr lang="de-CH" dirty="0" err="1" smtClean="0"/>
              <a:t>from</a:t>
            </a:r>
            <a:r>
              <a:rPr lang="de-CH" dirty="0" smtClean="0"/>
              <a:t> Main Loop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Iterate</a:t>
            </a:r>
            <a:r>
              <a:rPr lang="de-CH" dirty="0" smtClean="0"/>
              <a:t> </a:t>
            </a:r>
            <a:r>
              <a:rPr lang="de-CH" dirty="0" err="1" smtClean="0"/>
              <a:t>from</a:t>
            </a:r>
            <a:r>
              <a:rPr lang="de-CH" dirty="0" smtClean="0"/>
              <a:t> </a:t>
            </a:r>
            <a:r>
              <a:rPr lang="de-CH" dirty="0" err="1" smtClean="0"/>
              <a:t>main</a:t>
            </a:r>
            <a:r>
              <a:rPr lang="de-CH" dirty="0" smtClean="0"/>
              <a:t> </a:t>
            </a:r>
            <a:r>
              <a:rPr lang="de-CH" dirty="0" err="1" smtClean="0"/>
              <a:t>loop</a:t>
            </a:r>
            <a:r>
              <a:rPr lang="de-CH" dirty="0" smtClean="0"/>
              <a:t> </a:t>
            </a:r>
            <a:r>
              <a:rPr lang="de-CH" dirty="0" err="1" smtClean="0"/>
              <a:t>throug</a:t>
            </a:r>
            <a:r>
              <a:rPr lang="de-CH" dirty="0" err="1" smtClean="0"/>
              <a:t>h</a:t>
            </a:r>
            <a:r>
              <a:rPr lang="de-CH" dirty="0" smtClean="0"/>
              <a:t> </a:t>
            </a:r>
            <a:r>
              <a:rPr lang="de-CH" dirty="0" err="1" smtClean="0"/>
              <a:t>event</a:t>
            </a:r>
            <a:r>
              <a:rPr lang="de-CH" dirty="0" smtClean="0"/>
              <a:t> </a:t>
            </a:r>
            <a:r>
              <a:rPr lang="de-CH" dirty="0" err="1" smtClean="0"/>
              <a:t>array</a:t>
            </a:r>
            <a:endParaRPr lang="de-CH" dirty="0" smtClean="0"/>
          </a:p>
          <a:p>
            <a:r>
              <a:rPr lang="de-CH" dirty="0" smtClean="0"/>
              <a:t>Check </a:t>
            </a:r>
            <a:r>
              <a:rPr lang="de-CH" dirty="0" err="1" smtClean="0"/>
              <a:t>if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err="1" smtClean="0"/>
              <a:t>re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an </a:t>
            </a:r>
            <a:r>
              <a:rPr lang="de-CH" dirty="0" err="1" smtClean="0"/>
              <a:t>event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extract</a:t>
            </a:r>
            <a:r>
              <a:rPr lang="de-CH" dirty="0" smtClean="0"/>
              <a:t> </a:t>
            </a:r>
            <a:r>
              <a:rPr lang="de-CH" dirty="0" err="1" smtClean="0"/>
              <a:t>it</a:t>
            </a:r>
            <a:endParaRPr lang="de-CH" dirty="0" smtClean="0"/>
          </a:p>
          <a:p>
            <a:r>
              <a:rPr lang="de-CH" dirty="0" smtClean="0"/>
              <a:t>Handle </a:t>
            </a:r>
            <a:r>
              <a:rPr lang="de-CH" dirty="0" err="1" smtClean="0"/>
              <a:t>event</a:t>
            </a:r>
            <a:r>
              <a:rPr lang="de-CH" dirty="0" smtClean="0"/>
              <a:t> </a:t>
            </a:r>
            <a:r>
              <a:rPr lang="de-CH" dirty="0" err="1" smtClean="0"/>
              <a:t>according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event</a:t>
            </a:r>
            <a:r>
              <a:rPr lang="de-CH" dirty="0" smtClean="0"/>
              <a:t> (e.g. </a:t>
            </a:r>
            <a:r>
              <a:rPr lang="de-CH" dirty="0" err="1" smtClean="0"/>
              <a:t>flash</a:t>
            </a:r>
            <a:r>
              <a:rPr lang="de-CH" dirty="0" smtClean="0"/>
              <a:t> </a:t>
            </a:r>
            <a:r>
              <a:rPr lang="de-CH" dirty="0" err="1" smtClean="0"/>
              <a:t>LED’s</a:t>
            </a:r>
            <a:r>
              <a:rPr lang="de-CH" dirty="0" smtClean="0"/>
              <a:t>)</a:t>
            </a:r>
          </a:p>
          <a:p>
            <a:r>
              <a:rPr lang="de-CH" b="1" dirty="0" smtClean="0"/>
              <a:t>Advantage: </a:t>
            </a:r>
            <a:r>
              <a:rPr lang="de-CH" dirty="0" smtClean="0"/>
              <a:t>simple</a:t>
            </a:r>
          </a:p>
          <a:p>
            <a:r>
              <a:rPr lang="de-CH" b="1" dirty="0" err="1" smtClean="0"/>
              <a:t>Disadvantage</a:t>
            </a:r>
            <a:r>
              <a:rPr lang="de-CH" b="1" dirty="0" smtClean="0"/>
              <a:t>: </a:t>
            </a:r>
            <a:r>
              <a:rPr lang="de-CH" dirty="0" smtClean="0"/>
              <a:t>Long </a:t>
            </a:r>
            <a:r>
              <a:rPr lang="de-CH" dirty="0" err="1" smtClean="0"/>
              <a:t>if</a:t>
            </a:r>
            <a:r>
              <a:rPr lang="de-CH" dirty="0" smtClean="0"/>
              <a:t>/</a:t>
            </a:r>
            <a:r>
              <a:rPr lang="de-CH" dirty="0" err="1" smtClean="0"/>
              <a:t>else</a:t>
            </a:r>
            <a:r>
              <a:rPr lang="de-CH" dirty="0" smtClean="0"/>
              <a:t>/</a:t>
            </a:r>
            <a:r>
              <a:rPr lang="de-CH" dirty="0" err="1" smtClean="0"/>
              <a:t>switch</a:t>
            </a:r>
            <a:r>
              <a:rPr lang="de-CH" dirty="0" smtClean="0"/>
              <a:t> </a:t>
            </a:r>
            <a:r>
              <a:rPr lang="de-CH" dirty="0" err="1" smtClean="0"/>
              <a:t>statements</a:t>
            </a:r>
            <a:r>
              <a:rPr lang="de-CH" dirty="0" smtClean="0"/>
              <a:t>, </a:t>
            </a:r>
            <a:r>
              <a:rPr lang="de-CH" dirty="0" err="1" smtClean="0"/>
              <a:t>need</a:t>
            </a:r>
            <a:endParaRPr lang="de-CH" dirty="0" smtClean="0"/>
          </a:p>
          <a:p>
            <a:pPr marL="0" indent="0">
              <a:buNone/>
            </a:pP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protect</a:t>
            </a:r>
            <a:r>
              <a:rPr lang="de-CH" dirty="0" smtClean="0"/>
              <a:t> </a:t>
            </a:r>
            <a:r>
              <a:rPr lang="de-CH" dirty="0" err="1" smtClean="0"/>
              <a:t>against</a:t>
            </a:r>
            <a:r>
              <a:rPr lang="de-CH" dirty="0" smtClean="0"/>
              <a:t> </a:t>
            </a:r>
            <a:r>
              <a:rPr lang="de-CH" dirty="0" err="1" smtClean="0"/>
              <a:t>concurrent</a:t>
            </a:r>
            <a:r>
              <a:rPr lang="de-CH" dirty="0" smtClean="0"/>
              <a:t> </a:t>
            </a:r>
            <a:r>
              <a:rPr lang="de-CH" dirty="0" err="1" smtClean="0"/>
              <a:t>access</a:t>
            </a:r>
            <a:r>
              <a:rPr lang="de-CH" dirty="0" smtClean="0"/>
              <a:t>!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358" y="2652259"/>
            <a:ext cx="2931053" cy="273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70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Event Handle Workflow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685" y="1750423"/>
            <a:ext cx="8425091" cy="481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4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Questions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de-CH" dirty="0" err="1" smtClean="0"/>
              <a:t>Which</a:t>
            </a:r>
            <a:r>
              <a:rPr lang="de-CH" dirty="0" smtClean="0"/>
              <a:t> ARM </a:t>
            </a:r>
            <a:r>
              <a:rPr lang="de-CH" dirty="0" err="1" smtClean="0"/>
              <a:t>cores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…?</a:t>
            </a:r>
          </a:p>
          <a:p>
            <a:pPr marL="914400" lvl="1" indent="-457200">
              <a:buAutoNum type="arabicPeriod"/>
            </a:pPr>
            <a:r>
              <a:rPr lang="de-CH" dirty="0"/>
              <a:t>Robot </a:t>
            </a:r>
          </a:p>
          <a:p>
            <a:pPr marL="914400" lvl="1" indent="-457200">
              <a:buAutoNum type="arabicPeriod"/>
            </a:pPr>
            <a:r>
              <a:rPr lang="de-CH" dirty="0"/>
              <a:t>Remote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GB" dirty="0"/>
              <a:t>Freedom-Development Board (e.g. FRDM-KL25Z 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de-CH" dirty="0"/>
              <a:t>ARM Cortex </a:t>
            </a:r>
            <a:r>
              <a:rPr lang="de-CH" dirty="0" err="1"/>
              <a:t>allowed</a:t>
            </a:r>
            <a:r>
              <a:rPr lang="de-CH" dirty="0"/>
              <a:t> 32 </a:t>
            </a:r>
            <a:r>
              <a:rPr lang="de-CH" dirty="0" err="1"/>
              <a:t>bit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</a:t>
            </a:r>
            <a:r>
              <a:rPr lang="de-CH" dirty="0" err="1"/>
              <a:t>multiply</a:t>
            </a:r>
            <a:r>
              <a:rPr lang="de-CH" dirty="0"/>
              <a:t> </a:t>
            </a:r>
            <a:r>
              <a:rPr lang="de-CH" dirty="0" err="1"/>
              <a:t>synthesized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32 </a:t>
            </a:r>
            <a:r>
              <a:rPr lang="de-CH" dirty="0" err="1"/>
              <a:t>cycles</a:t>
            </a:r>
            <a:r>
              <a:rPr lang="de-CH" dirty="0"/>
              <a:t>. </a:t>
            </a:r>
            <a:r>
              <a:rPr lang="de-CH" dirty="0" err="1"/>
              <a:t>What’s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different?</a:t>
            </a:r>
          </a:p>
          <a:p>
            <a:pPr marL="0" indent="0">
              <a:buNone/>
            </a:pPr>
            <a:r>
              <a:rPr lang="de-CH" dirty="0"/>
              <a:t>3</a:t>
            </a:r>
            <a:r>
              <a:rPr lang="de-CH" dirty="0" smtClean="0"/>
              <a:t>. </a:t>
            </a:r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important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consider</a:t>
            </a:r>
            <a:r>
              <a:rPr lang="de-CH" dirty="0" smtClean="0"/>
              <a:t> </a:t>
            </a:r>
            <a:r>
              <a:rPr lang="de-CH" dirty="0" err="1" smtClean="0"/>
              <a:t>if</a:t>
            </a:r>
            <a:r>
              <a:rPr lang="de-CH" dirty="0" smtClean="0"/>
              <a:t> </a:t>
            </a:r>
            <a:r>
              <a:rPr lang="de-CH" dirty="0" err="1" smtClean="0"/>
              <a:t>you</a:t>
            </a:r>
            <a:r>
              <a:rPr lang="de-CH" dirty="0" smtClean="0"/>
              <a:t> </a:t>
            </a:r>
            <a:r>
              <a:rPr lang="de-CH" dirty="0" err="1" smtClean="0"/>
              <a:t>add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define</a:t>
            </a:r>
            <a:r>
              <a:rPr lang="de-CH" dirty="0" smtClean="0"/>
              <a:t> a </a:t>
            </a:r>
            <a:r>
              <a:rPr lang="de-CH" dirty="0" err="1" smtClean="0"/>
              <a:t>new</a:t>
            </a:r>
            <a:r>
              <a:rPr lang="de-CH" dirty="0" smtClean="0"/>
              <a:t> </a:t>
            </a:r>
            <a:r>
              <a:rPr lang="de-CH" dirty="0" err="1" smtClean="0"/>
              <a:t>event</a:t>
            </a:r>
            <a:r>
              <a:rPr lang="de-CH" dirty="0" smtClean="0"/>
              <a:t>? 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08970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Answers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2325687"/>
            <a:ext cx="9905999" cy="3541714"/>
          </a:xfrm>
        </p:spPr>
        <p:txBody>
          <a:bodyPr>
            <a:normAutofit fontScale="92500"/>
          </a:bodyPr>
          <a:lstStyle/>
          <a:p>
            <a:pPr marL="457200" indent="-457200">
              <a:buAutoNum type="arabicPeriod"/>
            </a:pPr>
            <a:r>
              <a:rPr lang="de-CH" dirty="0" smtClean="0"/>
              <a:t>ARM </a:t>
            </a:r>
            <a:r>
              <a:rPr lang="de-CH" dirty="0" err="1" smtClean="0"/>
              <a:t>cores</a:t>
            </a:r>
            <a:r>
              <a:rPr lang="de-CH" dirty="0" smtClean="0"/>
              <a:t>:</a:t>
            </a:r>
            <a:endParaRPr lang="de-CH" dirty="0"/>
          </a:p>
          <a:p>
            <a:pPr marL="914400" lvl="1" indent="-457200">
              <a:buAutoNum type="arabicPeriod"/>
            </a:pPr>
            <a:r>
              <a:rPr lang="de-CH" dirty="0"/>
              <a:t>Robot (M4F)</a:t>
            </a:r>
          </a:p>
          <a:p>
            <a:pPr marL="914400" lvl="1" indent="-457200">
              <a:buAutoNum type="arabicPeriod"/>
            </a:pPr>
            <a:r>
              <a:rPr lang="de-CH" dirty="0"/>
              <a:t>Remote (M4)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GB" dirty="0"/>
              <a:t>Freedom-Development Board (M0+)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dirty="0"/>
              <a:t>3</a:t>
            </a:r>
            <a:r>
              <a:rPr lang="de-CH" dirty="0"/>
              <a:t>2bit </a:t>
            </a:r>
            <a:r>
              <a:rPr lang="de-CH" dirty="0" err="1"/>
              <a:t>hardware</a:t>
            </a:r>
            <a:r>
              <a:rPr lang="de-CH" dirty="0"/>
              <a:t> </a:t>
            </a:r>
            <a:r>
              <a:rPr lang="de-CH" dirty="0" err="1"/>
              <a:t>multiply</a:t>
            </a:r>
            <a:r>
              <a:rPr lang="de-CH" dirty="0"/>
              <a:t> c</a:t>
            </a:r>
            <a:r>
              <a:rPr lang="en-GB" dirty="0"/>
              <a:t>an be synthesized with one cycle, resulting in a larger chip area (recommended because it’s faster) or with 32 cycles and less chip area.</a:t>
            </a:r>
            <a:endParaRPr lang="de-CH" dirty="0"/>
          </a:p>
          <a:p>
            <a:pPr marL="0" indent="0">
              <a:buNone/>
            </a:pPr>
            <a:r>
              <a:rPr lang="de-CH" dirty="0"/>
              <a:t>3</a:t>
            </a:r>
            <a:r>
              <a:rPr lang="de-CH" dirty="0" smtClean="0"/>
              <a:t>. A </a:t>
            </a:r>
            <a:r>
              <a:rPr lang="de-CH" dirty="0" err="1" smtClean="0"/>
              <a:t>new</a:t>
            </a:r>
            <a:r>
              <a:rPr lang="de-CH" dirty="0" smtClean="0"/>
              <a:t> </a:t>
            </a:r>
            <a:r>
              <a:rPr lang="de-CH" dirty="0" err="1" smtClean="0"/>
              <a:t>event</a:t>
            </a:r>
            <a:r>
              <a:rPr lang="de-CH" dirty="0" smtClean="0"/>
              <a:t> </a:t>
            </a:r>
            <a:r>
              <a:rPr lang="de-CH" dirty="0" err="1" smtClean="0"/>
              <a:t>has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above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smtClean="0"/>
              <a:t> EVNT_NOF_EVENTS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89151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Cortex-M Processor Family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7237" y="1840172"/>
            <a:ext cx="8415183" cy="43043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ARM Cortex-A:	Applications processors (e.g. used in 					smartphones)</a:t>
            </a:r>
          </a:p>
          <a:p>
            <a:pPr>
              <a:lnSpc>
                <a:spcPct val="100000"/>
              </a:lnSpc>
            </a:pPr>
            <a:r>
              <a:rPr lang="en-US" dirty="0"/>
              <a:t>ARM Cortex-R: 	Embedded processors for real-time signal 				processing</a:t>
            </a:r>
          </a:p>
          <a:p>
            <a:pPr>
              <a:lnSpc>
                <a:spcPct val="100000"/>
              </a:lnSpc>
            </a:pPr>
            <a:r>
              <a:rPr lang="en-US" dirty="0"/>
              <a:t>ARM Cortex-M: 	MC-oriented, processors for MCU and SoC 				applications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Cortex-M7, </a:t>
            </a:r>
            <a:r>
              <a:rPr lang="en-US" sz="2400" b="1" i="1" dirty="0"/>
              <a:t>-M4(F)</a:t>
            </a:r>
            <a:r>
              <a:rPr lang="en-US" dirty="0"/>
              <a:t>, -M3	(ARMv7-M)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Cortex-M0+, </a:t>
            </a:r>
            <a:r>
              <a:rPr lang="en-US" sz="2400" b="1" i="1" dirty="0"/>
              <a:t>-M0</a:t>
            </a:r>
            <a:r>
              <a:rPr lang="en-US" dirty="0"/>
              <a:t>, M1	(ARMv6-M)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34341" t="37661" r="53553" b="15555"/>
          <a:stretch/>
        </p:blipFill>
        <p:spPr>
          <a:xfrm>
            <a:off x="9088244" y="406134"/>
            <a:ext cx="2639667" cy="573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45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Cortex-M Comparison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Upward compatibility</a:t>
            </a:r>
          </a:p>
          <a:p>
            <a:r>
              <a:rPr lang="en-US" dirty="0"/>
              <a:t>Hardware multiply</a:t>
            </a:r>
          </a:p>
          <a:p>
            <a:pPr lvl="1"/>
            <a:r>
              <a:rPr lang="en-US" dirty="0"/>
              <a:t> 1 or 32 cycles</a:t>
            </a:r>
          </a:p>
          <a:p>
            <a:r>
              <a:rPr lang="en-US" dirty="0" smtClean="0"/>
              <a:t>Hardware </a:t>
            </a:r>
            <a:r>
              <a:rPr lang="en-US" dirty="0"/>
              <a:t>divide</a:t>
            </a:r>
          </a:p>
          <a:p>
            <a:r>
              <a:rPr lang="en-US" dirty="0"/>
              <a:t>Floating-point</a:t>
            </a:r>
          </a:p>
          <a:p>
            <a:endParaRPr lang="en-US" dirty="0"/>
          </a:p>
          <a:p>
            <a:r>
              <a:rPr lang="en-US" dirty="0"/>
              <a:t>Price: </a:t>
            </a:r>
          </a:p>
          <a:p>
            <a:pPr lvl="1"/>
            <a:r>
              <a:rPr lang="en-US" dirty="0"/>
              <a:t>M0: 40cents</a:t>
            </a:r>
          </a:p>
          <a:p>
            <a:pPr lvl="1"/>
            <a:r>
              <a:rPr lang="en-US" dirty="0"/>
              <a:t>M3-7: 3-4dollar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2256" t="26179" r="30488" b="11382"/>
          <a:stretch/>
        </p:blipFill>
        <p:spPr>
          <a:xfrm>
            <a:off x="4114307" y="1672684"/>
            <a:ext cx="7672533" cy="47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3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Types and </a:t>
            </a:r>
            <a:r>
              <a:rPr lang="en-US" dirty="0" err="1"/>
              <a:t>Primask</a:t>
            </a:r>
            <a:r>
              <a:rPr lang="en-US" dirty="0"/>
              <a:t>/</a:t>
            </a:r>
            <a:r>
              <a:rPr lang="en-US" dirty="0" err="1"/>
              <a:t>BasePRI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41413" y="1966032"/>
            <a:ext cx="4649788" cy="354171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1-15: Core system exception types, &gt;15: external interrupts (IRQ)</a:t>
            </a:r>
          </a:p>
          <a:p>
            <a:pPr>
              <a:lnSpc>
                <a:spcPct val="100000"/>
              </a:lnSpc>
            </a:pPr>
            <a:r>
              <a:rPr lang="en-US" dirty="0"/>
              <a:t>NMI (Non </a:t>
            </a:r>
            <a:r>
              <a:rPr lang="en-US" dirty="0" err="1"/>
              <a:t>maskable</a:t>
            </a:r>
            <a:r>
              <a:rPr lang="en-US" dirty="0"/>
              <a:t> interrupt)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HardFault</a:t>
            </a:r>
            <a:r>
              <a:rPr lang="en-US" dirty="0"/>
              <a:t> (Hardware exception! fault -&gt; crash!</a:t>
            </a:r>
          </a:p>
          <a:p>
            <a:pPr>
              <a:lnSpc>
                <a:spcPct val="110000"/>
              </a:lnSpc>
            </a:pPr>
            <a:r>
              <a:rPr lang="en-US" dirty="0"/>
              <a:t>M0: (PRIMASK only)</a:t>
            </a:r>
          </a:p>
          <a:p>
            <a:pPr>
              <a:lnSpc>
                <a:spcPct val="110000"/>
              </a:lnSpc>
            </a:pPr>
            <a:r>
              <a:rPr lang="en-US" dirty="0"/>
              <a:t>M4: (PRIMASK &amp; BASEPRI)</a:t>
            </a:r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3"/>
          <a:srcRect l="7017" t="49935" r="68026" b="15598"/>
          <a:stretch/>
        </p:blipFill>
        <p:spPr>
          <a:xfrm>
            <a:off x="5958840" y="1966032"/>
            <a:ext cx="5719012" cy="444279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/>
          <a:srcRect l="6447" t="59181" r="69342" b="22807"/>
          <a:stretch/>
        </p:blipFill>
        <p:spPr>
          <a:xfrm>
            <a:off x="3169920" y="5311872"/>
            <a:ext cx="2621281" cy="10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04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Cortex-M Interrupt </a:t>
            </a:r>
            <a:r>
              <a:rPr lang="en-GB" dirty="0"/>
              <a:t>Priorities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41412" y="2170652"/>
            <a:ext cx="9905999" cy="3541714"/>
          </a:xfrm>
        </p:spPr>
        <p:txBody>
          <a:bodyPr/>
          <a:lstStyle/>
          <a:p>
            <a:r>
              <a:rPr lang="en-US" dirty="0"/>
              <a:t>8bit Priority Register</a:t>
            </a:r>
          </a:p>
          <a:p>
            <a:r>
              <a:rPr lang="en-US" dirty="0"/>
              <a:t>Example: 3bits: 2^3 = 8 priorities </a:t>
            </a:r>
            <a:r>
              <a:rPr lang="en-US" sz="2000" dirty="0"/>
              <a:t>(0x00, 0x20, 0x40, 0x80, 0xA0, 0xC0, 0xE0)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Preempt </a:t>
            </a:r>
            <a:r>
              <a:rPr lang="en-US" sz="2000" dirty="0" err="1"/>
              <a:t>Prio</a:t>
            </a:r>
            <a:r>
              <a:rPr lang="en-US" sz="2000" dirty="0"/>
              <a:t> + Sub </a:t>
            </a:r>
            <a:r>
              <a:rPr lang="en-US" sz="2000" dirty="0" err="1"/>
              <a:t>Prio</a:t>
            </a:r>
            <a:r>
              <a:rPr lang="en-US" sz="2000" dirty="0"/>
              <a:t> possible (the lower vector number (IRQ number) wins!)</a:t>
            </a:r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3"/>
          <a:srcRect l="8751" t="51051" r="66530" b="42608"/>
          <a:stretch/>
        </p:blipFill>
        <p:spPr>
          <a:xfrm>
            <a:off x="1446212" y="3271416"/>
            <a:ext cx="4965835" cy="71659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/>
          <a:srcRect l="62375" t="45597" r="20459" b="49913"/>
          <a:stretch/>
        </p:blipFill>
        <p:spPr>
          <a:xfrm>
            <a:off x="1446211" y="4930723"/>
            <a:ext cx="4965835" cy="73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7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NVIC M0 </a:t>
            </a:r>
            <a:r>
              <a:rPr lang="de-CH" dirty="0" err="1"/>
              <a:t>and</a:t>
            </a:r>
            <a:r>
              <a:rPr lang="de-CH" dirty="0"/>
              <a:t> M4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3" y="1633708"/>
            <a:ext cx="3887788" cy="406908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de-CH" dirty="0"/>
              <a:t>Cortex-M0</a:t>
            </a:r>
          </a:p>
          <a:p>
            <a:pPr>
              <a:lnSpc>
                <a:spcPct val="100000"/>
              </a:lnSpc>
            </a:pPr>
            <a:r>
              <a:rPr lang="de-CH" dirty="0"/>
              <a:t>2bits, 4 </a:t>
            </a:r>
            <a:r>
              <a:rPr lang="de-CH" dirty="0" err="1"/>
              <a:t>Prios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32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interrupts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1bit </a:t>
            </a:r>
            <a:r>
              <a:rPr lang="de-CH" dirty="0" err="1"/>
              <a:t>each</a:t>
            </a:r>
            <a:r>
              <a:rPr lang="de-CH" dirty="0"/>
              <a:t> (1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/>
              <a:t>NVIC_ISER, _ICER, _ISPR, _ICPR</a:t>
            </a:r>
          </a:p>
          <a:p>
            <a:pPr>
              <a:lnSpc>
                <a:spcPct val="100000"/>
              </a:lnSpc>
            </a:pPr>
            <a:r>
              <a:rPr lang="de-CH" dirty="0"/>
              <a:t>8bits </a:t>
            </a:r>
            <a:r>
              <a:rPr lang="de-CH" dirty="0" err="1"/>
              <a:t>each</a:t>
            </a:r>
            <a:r>
              <a:rPr lang="de-CH" dirty="0"/>
              <a:t> (8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 err="1"/>
              <a:t>NVIC_IPRx</a:t>
            </a:r>
            <a:endParaRPr lang="de-CH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6338253" y="1633708"/>
            <a:ext cx="3887788" cy="415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de-CH" dirty="0"/>
              <a:t>Cortex-M4</a:t>
            </a:r>
          </a:p>
          <a:p>
            <a:pPr>
              <a:lnSpc>
                <a:spcPct val="100000"/>
              </a:lnSpc>
            </a:pPr>
            <a:r>
              <a:rPr lang="de-CH" dirty="0"/>
              <a:t>4bits 16 </a:t>
            </a:r>
            <a:r>
              <a:rPr lang="de-CH" dirty="0" err="1"/>
              <a:t>Prios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82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interrupts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1bit </a:t>
            </a:r>
            <a:r>
              <a:rPr lang="de-CH" dirty="0" err="1"/>
              <a:t>each</a:t>
            </a:r>
            <a:r>
              <a:rPr lang="de-CH" dirty="0"/>
              <a:t> (4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/>
              <a:t>NVIC_ISER, _ICER, _ISPR, _ICPR, </a:t>
            </a:r>
            <a:r>
              <a:rPr lang="de-CH" b="1" dirty="0"/>
              <a:t>NVIC_IABR</a:t>
            </a:r>
          </a:p>
          <a:p>
            <a:pPr>
              <a:lnSpc>
                <a:spcPct val="100000"/>
              </a:lnSpc>
            </a:pPr>
            <a:r>
              <a:rPr lang="de-CH" dirty="0"/>
              <a:t>8bits (106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 err="1"/>
              <a:t>NVIC_IPRx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4875" t="35334" r="63000" b="49333"/>
          <a:stretch/>
        </p:blipFill>
        <p:spPr>
          <a:xfrm>
            <a:off x="2947354" y="5056532"/>
            <a:ext cx="5472747" cy="146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9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Cortex-M4 </a:t>
            </a:r>
            <a:r>
              <a:rPr lang="de-CH" dirty="0" err="1"/>
              <a:t>Prigroup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0…7: Position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SubPrio</a:t>
            </a:r>
            <a:endParaRPr lang="de-CH" dirty="0"/>
          </a:p>
          <a:p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33750" t="43333" r="14000" b="21778"/>
          <a:stretch/>
        </p:blipFill>
        <p:spPr>
          <a:xfrm>
            <a:off x="2436811" y="2935287"/>
            <a:ext cx="8961120" cy="336578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/>
          <a:srcRect l="6487" t="40667" r="66750" b="50444"/>
          <a:stretch/>
        </p:blipFill>
        <p:spPr>
          <a:xfrm>
            <a:off x="5715000" y="1644975"/>
            <a:ext cx="5682931" cy="106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06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Exception and Hard Fault Handler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74520"/>
            <a:ext cx="9905999" cy="391668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Bus Fault </a:t>
            </a:r>
            <a:r>
              <a:rPr lang="en-US" dirty="0"/>
              <a:t>– Instruction or data error, stacking error</a:t>
            </a:r>
          </a:p>
          <a:p>
            <a:pPr>
              <a:lnSpc>
                <a:spcPct val="100000"/>
              </a:lnSpc>
            </a:pPr>
            <a:r>
              <a:rPr lang="en-US" b="1" dirty="0"/>
              <a:t>Memory Fault </a:t>
            </a:r>
            <a:r>
              <a:rPr lang="en-US" dirty="0"/>
              <a:t>– Write to read-only, outside of memory map</a:t>
            </a:r>
          </a:p>
          <a:p>
            <a:pPr>
              <a:lnSpc>
                <a:spcPct val="100000"/>
              </a:lnSpc>
            </a:pPr>
            <a:r>
              <a:rPr lang="en-US" b="1" dirty="0"/>
              <a:t>Usage Fault </a:t>
            </a:r>
            <a:r>
              <a:rPr lang="en-US" dirty="0"/>
              <a:t>– illegal instruction, invalid ISR return, unaligned memory access</a:t>
            </a:r>
          </a:p>
          <a:p>
            <a:pPr>
              <a:lnSpc>
                <a:spcPct val="100000"/>
              </a:lnSpc>
            </a:pPr>
            <a:r>
              <a:rPr lang="en-US" b="1" dirty="0"/>
              <a:t>Conclusion: Hard Faults can be called by above faults conditions!</a:t>
            </a:r>
          </a:p>
          <a:p>
            <a:pPr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r>
              <a:rPr lang="en-US" b="1" dirty="0"/>
              <a:t>Hard Fault Handler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Interrupt handler (or debugger) to read:</a:t>
            </a:r>
          </a:p>
          <a:p>
            <a:pPr lvl="2">
              <a:lnSpc>
                <a:spcPct val="100000"/>
              </a:lnSpc>
            </a:pPr>
            <a:r>
              <a:rPr lang="en-US" b="1" dirty="0"/>
              <a:t>Link register</a:t>
            </a:r>
          </a:p>
          <a:p>
            <a:pPr lvl="2">
              <a:lnSpc>
                <a:spcPct val="100000"/>
              </a:lnSpc>
            </a:pPr>
            <a:r>
              <a:rPr lang="en-US" b="1" dirty="0"/>
              <a:t>PC register</a:t>
            </a:r>
          </a:p>
          <a:p>
            <a:pPr>
              <a:lnSpc>
                <a:spcPct val="100000"/>
              </a:lnSpc>
            </a:pPr>
            <a:endParaRPr lang="en-US" b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761" t="66271" r="89219" b="25493"/>
          <a:stretch/>
        </p:blipFill>
        <p:spPr>
          <a:xfrm>
            <a:off x="7130730" y="4389120"/>
            <a:ext cx="3916681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58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Events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CH" dirty="0" err="1" smtClean="0"/>
              <a:t>two</a:t>
            </a:r>
            <a:r>
              <a:rPr lang="de-CH" dirty="0" smtClean="0"/>
              <a:t> different </a:t>
            </a:r>
            <a:r>
              <a:rPr lang="de-CH" dirty="0" err="1" smtClean="0"/>
              <a:t>main</a:t>
            </a:r>
            <a:r>
              <a:rPr lang="de-CH" dirty="0" smtClean="0"/>
              <a:t> </a:t>
            </a:r>
            <a:r>
              <a:rPr lang="de-CH" dirty="0" err="1" smtClean="0"/>
              <a:t>types</a:t>
            </a:r>
            <a:endParaRPr lang="de-CH" dirty="0"/>
          </a:p>
          <a:p>
            <a:r>
              <a:rPr lang="de-CH" dirty="0" err="1" smtClean="0"/>
              <a:t>Synchronous</a:t>
            </a:r>
            <a:r>
              <a:rPr lang="de-CH" dirty="0" smtClean="0"/>
              <a:t> (</a:t>
            </a:r>
            <a:r>
              <a:rPr lang="en-US" dirty="0"/>
              <a:t>e.g</a:t>
            </a:r>
            <a:r>
              <a:rPr lang="en-US" dirty="0" smtClean="0"/>
              <a:t>. Timer Interrupt, Periodic </a:t>
            </a:r>
            <a:r>
              <a:rPr lang="en-US" dirty="0" smtClean="0"/>
              <a:t>Task </a:t>
            </a:r>
          </a:p>
          <a:p>
            <a:pPr marL="0" indent="0">
              <a:buNone/>
            </a:pPr>
            <a:r>
              <a:rPr lang="en-US" dirty="0" smtClean="0"/>
              <a:t>output)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Asynchronous</a:t>
            </a:r>
            <a:r>
              <a:rPr lang="de-CH" dirty="0"/>
              <a:t> (</a:t>
            </a:r>
            <a:r>
              <a:rPr lang="en-US" dirty="0"/>
              <a:t>e.g. </a:t>
            </a:r>
            <a:r>
              <a:rPr lang="en-US" dirty="0" smtClean="0"/>
              <a:t>Button Pressed)</a:t>
            </a:r>
          </a:p>
          <a:p>
            <a:r>
              <a:rPr lang="de-CH" dirty="0" smtClean="0"/>
              <a:t>Need Infrastructure </a:t>
            </a:r>
            <a:r>
              <a:rPr lang="de-CH" dirty="0"/>
              <a:t>(Set/</a:t>
            </a:r>
            <a:r>
              <a:rPr lang="de-CH" dirty="0" err="1"/>
              <a:t>clear</a:t>
            </a:r>
            <a:r>
              <a:rPr lang="de-CH" dirty="0"/>
              <a:t>/check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 smtClean="0"/>
              <a:t>event</a:t>
            </a:r>
            <a:r>
              <a:rPr lang="de-CH" dirty="0" smtClean="0"/>
              <a:t> </a:t>
            </a:r>
          </a:p>
          <a:p>
            <a:pPr marL="0" indent="0">
              <a:buNone/>
            </a:pPr>
            <a:r>
              <a:rPr lang="de-CH" dirty="0" err="1" smtClean="0"/>
              <a:t>happened</a:t>
            </a:r>
            <a:r>
              <a:rPr lang="de-CH" dirty="0" smtClean="0"/>
              <a:t>)</a:t>
            </a:r>
          </a:p>
          <a:p>
            <a:r>
              <a:rPr lang="de-CH" dirty="0" smtClean="0"/>
              <a:t>Implementation </a:t>
            </a:r>
            <a:r>
              <a:rPr lang="de-CH" dirty="0" smtClean="0">
                <a:sym typeface="Wingdings" panose="05000000000000000000" pitchFamily="2" charset="2"/>
              </a:rPr>
              <a:t> RTOS </a:t>
            </a:r>
            <a:r>
              <a:rPr lang="de-CH" dirty="0" err="1" smtClean="0">
                <a:sym typeface="Wingdings" panose="05000000000000000000" pitchFamily="2" charset="2"/>
              </a:rPr>
              <a:t>or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smtClean="0">
                <a:sym typeface="Wingdings" panose="05000000000000000000" pitchFamily="2" charset="2"/>
              </a:rPr>
              <a:t>‘Flags’  </a:t>
            </a:r>
            <a:r>
              <a:rPr lang="de-CH" dirty="0" err="1" smtClean="0">
                <a:sym typeface="Wingdings" panose="05000000000000000000" pitchFamily="2" charset="2"/>
              </a:rPr>
              <a:t>possible</a:t>
            </a:r>
            <a:r>
              <a:rPr lang="de-CH" dirty="0" smtClean="0">
                <a:sym typeface="Wingdings" panose="05000000000000000000" pitchFamily="2" charset="2"/>
              </a:rPr>
              <a:t> Implementation: Queue, List,</a:t>
            </a:r>
            <a:r>
              <a:rPr lang="de-CH" b="1" dirty="0" smtClean="0">
                <a:sym typeface="Wingdings" panose="05000000000000000000" pitchFamily="2" charset="2"/>
              </a:rPr>
              <a:t> Array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961" y="2249487"/>
            <a:ext cx="3431450" cy="221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996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Schaltkreis</Template>
  <TotalTime>0</TotalTime>
  <Words>1290</Words>
  <Application>Microsoft Office PowerPoint</Application>
  <PresentationFormat>Breitbild</PresentationFormat>
  <Paragraphs>180</Paragraphs>
  <Slides>16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Arial</vt:lpstr>
      <vt:lpstr>Calibri</vt:lpstr>
      <vt:lpstr>Trebuchet MS</vt:lpstr>
      <vt:lpstr>Tw Cen MT</vt:lpstr>
      <vt:lpstr>Wingdings</vt:lpstr>
      <vt:lpstr>Schaltkreis</vt:lpstr>
      <vt:lpstr>Recap Arm Cortex, Processors &amp; Events</vt:lpstr>
      <vt:lpstr>Cortex-M Processor Family </vt:lpstr>
      <vt:lpstr>Cortex-M Comparison</vt:lpstr>
      <vt:lpstr>Exception Types and Primask/BasePRI</vt:lpstr>
      <vt:lpstr>Cortex-M Interrupt Priorities</vt:lpstr>
      <vt:lpstr>NVIC M0 and M4</vt:lpstr>
      <vt:lpstr>Cortex-M4 Prigroup</vt:lpstr>
      <vt:lpstr>Fault Exception and Hard Fault Handler</vt:lpstr>
      <vt:lpstr>Events </vt:lpstr>
      <vt:lpstr>Execution Speed / Decoupling Event and Processing</vt:lpstr>
      <vt:lpstr>EVNT Array</vt:lpstr>
      <vt:lpstr>Storing Events</vt:lpstr>
      <vt:lpstr>Handling Events from Main Loop</vt:lpstr>
      <vt:lpstr>Event Handle Workflow</vt:lpstr>
      <vt:lpstr>Questions</vt:lpstr>
      <vt:lpstr>Answers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Kissling Raphael TA.E.1301</dc:creator>
  <cp:lastModifiedBy>Kissling Raphael TA.E.1301</cp:lastModifiedBy>
  <cp:revision>40</cp:revision>
  <dcterms:created xsi:type="dcterms:W3CDTF">2017-03-24T07:05:51Z</dcterms:created>
  <dcterms:modified xsi:type="dcterms:W3CDTF">2017-03-26T08:08:27Z</dcterms:modified>
</cp:coreProperties>
</file>